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71" r:id="rId6"/>
    <p:sldId id="272" r:id="rId7"/>
    <p:sldId id="269" r:id="rId8"/>
    <p:sldId id="274" r:id="rId9"/>
    <p:sldId id="27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E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8BBC0-0618-46B8-81D7-EE803B63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45ADCF-292B-4244-AD38-225E4CEC9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18335-B0F4-49A5-8247-A6B511D5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0EA88-6EB6-4C26-ABB7-DC0AF4EA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C66EA-6EB8-4728-9A9B-8AB8004A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21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A0D91-37EF-4F22-B010-979CD10B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63997-33B2-4BE3-BE77-1FBB0941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9F59A-80C6-44AE-8D9C-7803F9C4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F0791-F70A-48B4-809F-38E610F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A2EAB-C3B1-4235-87A7-92A1B9E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39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A5021-339A-49EF-B079-489062D0F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681116-E076-4206-B1B9-54FCA62E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590E1-9CA8-4599-B0B4-97D6C88C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A7EBB9-9BB7-4CD3-9037-67460F1A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4D630-6814-4F10-88D4-AEB9D4A8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8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38DBC-73F5-428E-A81C-6DE06607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8EF28-73FC-4AD8-ACD4-F8CB1572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3071-A189-485F-8420-193F2933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C7E32-3836-47D2-990B-9FCBFBCB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893B5-5361-4052-9AB2-EBA7FA7A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57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9E889-8283-4DC3-AC38-BF2ABAA3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633DC6-8E8A-4E51-97D6-2E68225AD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6110B-A562-4EF1-92DC-5BD7213B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CC1A0-C8BE-4EC5-AF61-2F587F5D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971D7-C92F-4D9B-995B-BA50485B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50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3E8F4-39D3-4C91-86F6-49439998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FF3C24-7D8D-42B5-8ED7-95E5A164D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E1C492-A055-4AA4-9C7E-603D6F899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A541E-E51F-4D3A-9C04-330CBC7B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F6DCDA-10F9-4F40-A9F2-15398CAB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CA15C-2F25-43EC-8AC8-454DCB58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A3690-7EBA-4A50-ACCD-6D43703B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987B2-D151-4572-B1F8-6FF7103B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FA81B6-8CC2-4E99-BEA4-3B4B2458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9664A-4F1B-4E34-A3DE-DF1BC67D0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03DC4D-A6E5-4DC6-85D4-B262591A8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AB7CAC-EE9A-4CC2-8845-B67EA118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A8E090-B2C6-4423-BE46-39B1C7F1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7526F2-1639-480A-82B8-DB7EBA9B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55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D7F52-DE1B-460C-A0EF-D52F1FDA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4AC9BA-977E-4A14-ACEF-EF8509F0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A6979C-6916-4565-AE69-19C30A81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B3F319-F824-4629-801B-1791096C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6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AD876F-FBDA-4C39-8764-F47F9346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E8BF60-5A52-4227-92B9-30B64916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A1D75A-FEA2-4E37-8992-BCC68031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60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F976C-9A35-4EB9-B5F2-FDB6FC95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D31D2-0F78-4CC4-9BAA-168D8D21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53F86A-834D-42D6-B315-44FE51DB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8283A0-DD0F-4CF5-B4FA-EE7F26E5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805BD8-310B-4779-8D14-096DBDD6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15D41A-E58A-43B7-AB90-80466032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11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7467B-83BA-4057-A52E-00B597BA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7F7085-8CD0-484F-A7DE-8A7C34DA6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9DB85-6EB3-45EC-9732-61E480D33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191AD4-B061-44A8-9B11-E8C50426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7BFC6D-E34F-4099-AFE1-CE31F56D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DDDAB3-B62A-462E-9958-720B3A04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82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2F9A36-0743-4CCC-8C14-183A261F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B323C4-2609-4AD5-A169-6D9DF5E3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2930E-17A4-4111-BA1B-5D79D9B28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AF0F-D9C2-45BB-BB1C-9CDB7E63C244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0E99C7-86DC-4FB3-8884-172016D9B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AD22D-CFCF-45D9-9663-002DEDE16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476B-1C0D-48FA-8FAB-6D8E46F20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DLwFCAyA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ER%204%20GESTION%20CER.pdf" TargetMode="External"/><Relationship Id="rId3" Type="http://schemas.openxmlformats.org/officeDocument/2006/relationships/hyperlink" Target="CER%202%20Estudio%20sindicatos%20CER.pdf" TargetMode="External"/><Relationship Id="rId7" Type="http://schemas.openxmlformats.org/officeDocument/2006/relationships/hyperlink" Target="CER%205%20RECOMENDACIONE.pdf" TargetMode="External"/><Relationship Id="rId2" Type="http://schemas.openxmlformats.org/officeDocument/2006/relationships/hyperlink" Target="CER%201%20FORMALIZA%20CER%20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ER%206%20PLIEGOS%20SIESSOCIAL.pdf" TargetMode="External"/><Relationship Id="rId5" Type="http://schemas.openxmlformats.org/officeDocument/2006/relationships/hyperlink" Target="CER%203.-FLUJOGRAMA%20CER.pdf" TargetMode="External"/><Relationship Id="rId4" Type="http://schemas.openxmlformats.org/officeDocument/2006/relationships/hyperlink" Target="https://www.siessocia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ROPUESTA%20PLIEGOS%20SIESSOCIAL-%20CER%202024.pdf" TargetMode="External"/><Relationship Id="rId2" Type="http://schemas.openxmlformats.org/officeDocument/2006/relationships/hyperlink" Target="CER%203.-FLUJOGRAMA%20C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Encuesta%20de%20percepci&#243;n%20CER.pdf" TargetMode="External"/><Relationship Id="rId4" Type="http://schemas.openxmlformats.org/officeDocument/2006/relationships/hyperlink" Target="CER%205%20RECOMENDACION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ER%203.-FLUJOGRAMA%20CER.pdf" TargetMode="External"/><Relationship Id="rId2" Type="http://schemas.openxmlformats.org/officeDocument/2006/relationships/hyperlink" Target="Resoluci&#243;n%20No.%2002564%20de%202023%20Relglamentos%20Comisi&#243;n%20de%20Personal%20Nacio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ER%205%20RECOMENDACION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olet&#237;n%2001%20Apers&#243;nat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02%20Bolet&#237;n%20Apersonate%20Carlos%20H%20Celis%20R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EC2D-D1A3-44BE-AE93-12D609FE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624"/>
            <a:ext cx="10515600" cy="85263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‘’¡FELIZ CUMPLEAÑOS No. 06, SIESSOCIAL!</a:t>
            </a:r>
            <a:endParaRPr lang="es-CO" sz="3600" b="1" dirty="0">
              <a:solidFill>
                <a:srgbClr val="002060"/>
              </a:solidFill>
            </a:endParaRPr>
          </a:p>
        </p:txBody>
      </p:sp>
      <p:pic>
        <p:nvPicPr>
          <p:cNvPr id="7" name="Imagen 6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C0B48620-A0BB-7F76-6646-593A1DC98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774"/>
          <a:stretch/>
        </p:blipFill>
        <p:spPr>
          <a:xfrm>
            <a:off x="2466974" y="1662256"/>
            <a:ext cx="7118807" cy="4176569"/>
          </a:xfrm>
          <a:prstGeom prst="rect">
            <a:avLst/>
          </a:prstGeom>
        </p:spPr>
      </p:pic>
      <p:sp>
        <p:nvSpPr>
          <p:cNvPr id="8" name="CuadroTexto 7">
            <a:hlinkClick r:id="rId3"/>
            <a:extLst>
              <a:ext uri="{FF2B5EF4-FFF2-40B4-BE49-F238E27FC236}">
                <a16:creationId xmlns:a16="http://schemas.microsoft.com/office/drawing/2014/main" id="{1C6D9CB5-7DAA-0208-0D52-134304FA41B9}"/>
              </a:ext>
            </a:extLst>
          </p:cNvPr>
          <p:cNvSpPr txBox="1"/>
          <p:nvPr/>
        </p:nvSpPr>
        <p:spPr>
          <a:xfrm>
            <a:off x="8682182" y="6048376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chemeClr val="accent5">
                    <a:lumMod val="50000"/>
                  </a:schemeClr>
                </a:solidFill>
              </a:rPr>
              <a:t>Video de conmemoración</a:t>
            </a:r>
          </a:p>
        </p:txBody>
      </p:sp>
    </p:spTree>
    <p:extLst>
      <p:ext uri="{BB962C8B-B14F-4D97-AF65-F5344CB8AC3E}">
        <p14:creationId xmlns:p14="http://schemas.microsoft.com/office/powerpoint/2010/main" val="84198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EC2D-D1A3-44BE-AE93-12D609FE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Informe de Gestión Comisión Estatutaria de Reclamaciones CER vigencia 2022-2024</a:t>
            </a:r>
            <a:endParaRPr lang="es-CO" sz="3600" b="1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F360DC-5DE2-48DD-9187-3C53B3E9760C}"/>
              </a:ext>
            </a:extLst>
          </p:cNvPr>
          <p:cNvSpPr txBox="1"/>
          <p:nvPr/>
        </p:nvSpPr>
        <p:spPr>
          <a:xfrm>
            <a:off x="997527" y="2219745"/>
            <a:ext cx="102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2060"/>
                </a:solidFill>
              </a:rPr>
              <a:t>Asamblea General Ordinaria SIESSOCIAL – 15 de febrero de 2024 </a:t>
            </a:r>
          </a:p>
          <a:p>
            <a:pPr algn="ctr"/>
            <a:r>
              <a:rPr lang="es-CO" dirty="0">
                <a:solidFill>
                  <a:srgbClr val="002060"/>
                </a:solidFill>
              </a:rPr>
              <a:t>Carlos Humberto Celis Ramírez – Comisionado principal </a:t>
            </a:r>
            <a:r>
              <a:rPr lang="es-CO">
                <a:solidFill>
                  <a:srgbClr val="002060"/>
                </a:solidFill>
              </a:rPr>
              <a:t>periodo 2022-2024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F6B7B1-D53A-8C45-28CE-A75BC0AA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91" y="3017217"/>
            <a:ext cx="3609974" cy="29549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B768BE-5646-EB34-7E22-E22EE92D2118}"/>
              </a:ext>
            </a:extLst>
          </p:cNvPr>
          <p:cNvSpPr txBox="1"/>
          <p:nvPr/>
        </p:nvSpPr>
        <p:spPr>
          <a:xfrm>
            <a:off x="7684658" y="3094191"/>
            <a:ext cx="4248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La CER se encuentra amparada en el código sustantivo de trabajo así:</a:t>
            </a:r>
          </a:p>
          <a:p>
            <a:pPr algn="just"/>
            <a:endParaRPr lang="es-MX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ARTÍCULO 357. A los sindicatos de base corresponde, de </a:t>
            </a:r>
            <a:r>
              <a:rPr lang="es-MX" sz="1200" dirty="0">
                <a:solidFill>
                  <a:srgbClr val="002060"/>
                </a:solidFill>
              </a:rPr>
              <a:t>preferencia</a:t>
            </a:r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, la representación de sus afiliados en todas las relaciones de trabajo; la presentación de pliegos de peticiones; la designación de comisiones disciplinarias o de reclamos y la de negociadores y de árbitros en su caso; y la celebración de contratos sindicales y de convenciones colectivas de trabajo, para cuyo concierto deben ser consultados los intereses de las respectivas actividades de los asociados</a:t>
            </a:r>
          </a:p>
          <a:p>
            <a:pPr algn="just"/>
            <a:endParaRPr lang="es-MX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Estatutos SIESSOCIAL: parágrafo del artículo 14:</a:t>
            </a:r>
          </a:p>
          <a:p>
            <a:pPr algn="just"/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Parágrafo.- La Comisión de reclamos será nombrada por la Asamblea General de Afiliados y Afiliadas, contará con fuero sindical pero no hará parte de la Junta Directiva Nacional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107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B99B4E-BD31-EFF8-71A2-A65243E4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253" y="2503171"/>
            <a:ext cx="3911370" cy="24688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42EC2D-D1A3-44BE-AE93-12D609FE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79" y="244624"/>
            <a:ext cx="6393876" cy="669781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Propuesta de trabajo presentada y aprobada por la Asamblea Ordinaria – periodo 2022-2024</a:t>
            </a:r>
            <a:endParaRPr lang="es-CO" sz="2000" b="1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F360DC-5DE2-48DD-9187-3C53B3E9760C}"/>
              </a:ext>
            </a:extLst>
          </p:cNvPr>
          <p:cNvSpPr txBox="1"/>
          <p:nvPr/>
        </p:nvSpPr>
        <p:spPr>
          <a:xfrm>
            <a:off x="376378" y="889843"/>
            <a:ext cx="800562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rgbClr val="002060"/>
                </a:solidFill>
              </a:rPr>
              <a:t>*. Articular con el sindicato SINTRASOCIAL acciones para la conformación de la CER y formalizarla al Ministerio de Trabajo y a la entidad.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Realizar actividades de articulación con los sindicatos del ICBF, Procuraduría General, </a:t>
            </a:r>
            <a:r>
              <a:rPr lang="es-MX" sz="1300" dirty="0" err="1">
                <a:solidFill>
                  <a:srgbClr val="002060"/>
                </a:solidFill>
              </a:rPr>
              <a:t>Sintraunal</a:t>
            </a:r>
            <a:r>
              <a:rPr lang="es-MX" sz="1300" dirty="0">
                <a:solidFill>
                  <a:srgbClr val="002060"/>
                </a:solidFill>
              </a:rPr>
              <a:t>, </a:t>
            </a:r>
            <a:r>
              <a:rPr lang="es-MX" sz="1300" dirty="0" err="1">
                <a:solidFill>
                  <a:srgbClr val="002060"/>
                </a:solidFill>
              </a:rPr>
              <a:t>Sindhep</a:t>
            </a:r>
            <a:r>
              <a:rPr lang="es-MX" sz="1300" dirty="0">
                <a:solidFill>
                  <a:srgbClr val="002060"/>
                </a:solidFill>
              </a:rPr>
              <a:t>, </a:t>
            </a:r>
            <a:r>
              <a:rPr lang="es-MX" sz="1300" dirty="0" err="1">
                <a:solidFill>
                  <a:srgbClr val="002060"/>
                </a:solidFill>
              </a:rPr>
              <a:t>sintrauriv</a:t>
            </a:r>
            <a:r>
              <a:rPr lang="es-MX" sz="1300" dirty="0">
                <a:solidFill>
                  <a:srgbClr val="002060"/>
                </a:solidFill>
              </a:rPr>
              <a:t>, </a:t>
            </a:r>
            <a:r>
              <a:rPr lang="es-MX" sz="1300" dirty="0" err="1">
                <a:solidFill>
                  <a:srgbClr val="002060"/>
                </a:solidFill>
              </a:rPr>
              <a:t>Sintrenal</a:t>
            </a:r>
            <a:r>
              <a:rPr lang="es-MX" sz="1300" dirty="0">
                <a:solidFill>
                  <a:srgbClr val="002060"/>
                </a:solidFill>
              </a:rPr>
              <a:t>, entre otros, con el fin de conocer los modelos o esquema de funcionamiento para apropiar las buenas experiencias en Prosperidad Social.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Diseñar un diagrama de flujo o procedimiento de atención y formatos, contemplando las entradas y salidas que se pueden articular con las juntas directivas de los sindicatos de la entidad.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Gestionar y actualizar un espacio en la página web de SIESSOCIAL Y SINTRASOCIAL a través del cual se puedan cargar documentos de acciones adelantadas por parte de la comisión.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Recoger las inconformidades de los trabajadores sobre las condiciones laborales, presentarlas a las Juntas Directivas con la oportunidad de proponer alternativas de acción.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Recibir las quejas o inconformidades de afiliados contra afiliados de la misma organización sindical, para que sean trasladas a la junta directiva del sindicato respectivo a fin de que se resuelvan los conflictos internos presentados.  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Proponer a la junta directiva acciones inmediatas o de mejoramiento como consecuencia del estudio de temas de interés para los trabajadores o en función de la misionalidad de la entidad.</a:t>
            </a:r>
          </a:p>
          <a:p>
            <a:pPr algn="just"/>
            <a:endParaRPr lang="es-MX" sz="1300" dirty="0">
              <a:solidFill>
                <a:srgbClr val="002060"/>
              </a:solidFill>
            </a:endParaRPr>
          </a:p>
          <a:p>
            <a:pPr algn="just"/>
            <a:r>
              <a:rPr lang="es-MX" sz="1300" dirty="0">
                <a:solidFill>
                  <a:srgbClr val="002060"/>
                </a:solidFill>
              </a:rPr>
              <a:t>*. Rendir informe anual a la Asamblea General sobre el resultado de los procesos adelantados.</a:t>
            </a:r>
          </a:p>
        </p:txBody>
      </p:sp>
    </p:spTree>
    <p:extLst>
      <p:ext uri="{BB962C8B-B14F-4D97-AF65-F5344CB8AC3E}">
        <p14:creationId xmlns:p14="http://schemas.microsoft.com/office/powerpoint/2010/main" val="291263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EC2D-D1A3-44BE-AE93-12D609FE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8" y="134517"/>
            <a:ext cx="4620495" cy="66978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Gestión realizada vigencia 2022</a:t>
            </a:r>
            <a:br>
              <a:rPr lang="es-MX" sz="2800" b="1" dirty="0">
                <a:solidFill>
                  <a:srgbClr val="002060"/>
                </a:solidFill>
              </a:rPr>
            </a:br>
            <a:r>
              <a:rPr lang="es-MX" sz="2800" b="1" dirty="0">
                <a:solidFill>
                  <a:srgbClr val="002060"/>
                </a:solidFill>
              </a:rPr>
              <a:t>Hitos 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3" name="Diagrama de flujo: conector 2">
            <a:hlinkClick r:id="rId2" action="ppaction://hlinkfile"/>
            <a:extLst>
              <a:ext uri="{FF2B5EF4-FFF2-40B4-BE49-F238E27FC236}">
                <a16:creationId xmlns:a16="http://schemas.microsoft.com/office/drawing/2014/main" id="{92DA3C56-15EC-5DDB-874D-5AD665F1191B}"/>
              </a:ext>
            </a:extLst>
          </p:cNvPr>
          <p:cNvSpPr/>
          <p:nvPr/>
        </p:nvSpPr>
        <p:spPr>
          <a:xfrm>
            <a:off x="1706409" y="1330303"/>
            <a:ext cx="1801091" cy="159789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D372FC-47FF-53D9-9D30-36C260FA0979}"/>
              </a:ext>
            </a:extLst>
          </p:cNvPr>
          <p:cNvSpPr txBox="1"/>
          <p:nvPr/>
        </p:nvSpPr>
        <p:spPr>
          <a:xfrm>
            <a:off x="1715646" y="1843020"/>
            <a:ext cx="18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FORMALIZACION CER</a:t>
            </a:r>
          </a:p>
        </p:txBody>
      </p:sp>
      <p:sp>
        <p:nvSpPr>
          <p:cNvPr id="6" name="Diagrama de flujo: conector 5">
            <a:hlinkClick r:id="rId3" action="ppaction://hlinkfile"/>
            <a:extLst>
              <a:ext uri="{FF2B5EF4-FFF2-40B4-BE49-F238E27FC236}">
                <a16:creationId xmlns:a16="http://schemas.microsoft.com/office/drawing/2014/main" id="{80F6C130-A2F6-B3B1-E3ED-CC7137F11058}"/>
              </a:ext>
            </a:extLst>
          </p:cNvPr>
          <p:cNvSpPr/>
          <p:nvPr/>
        </p:nvSpPr>
        <p:spPr>
          <a:xfrm>
            <a:off x="4876795" y="462679"/>
            <a:ext cx="1801091" cy="159789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C82BE9-EB0D-7B1E-3C33-1A5EFCFEA788}"/>
              </a:ext>
            </a:extLst>
          </p:cNvPr>
          <p:cNvSpPr txBox="1"/>
          <p:nvPr/>
        </p:nvSpPr>
        <p:spPr>
          <a:xfrm>
            <a:off x="4876796" y="799959"/>
            <a:ext cx="18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ESTUDIO CER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OTROS SINDICATOS</a:t>
            </a:r>
          </a:p>
        </p:txBody>
      </p:sp>
      <p:sp>
        <p:nvSpPr>
          <p:cNvPr id="9" name="Diagrama de flujo: conector 8">
            <a:hlinkClick r:id="rId4"/>
            <a:extLst>
              <a:ext uri="{FF2B5EF4-FFF2-40B4-BE49-F238E27FC236}">
                <a16:creationId xmlns:a16="http://schemas.microsoft.com/office/drawing/2014/main" id="{A7E28B93-9911-A041-D782-36EBC2D8DBC1}"/>
              </a:ext>
            </a:extLst>
          </p:cNvPr>
          <p:cNvSpPr/>
          <p:nvPr/>
        </p:nvSpPr>
        <p:spPr>
          <a:xfrm>
            <a:off x="7977927" y="1330303"/>
            <a:ext cx="1801091" cy="159789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474EC4-B21D-730B-806D-B30A5E2D9E56}"/>
              </a:ext>
            </a:extLst>
          </p:cNvPr>
          <p:cNvSpPr txBox="1"/>
          <p:nvPr/>
        </p:nvSpPr>
        <p:spPr>
          <a:xfrm>
            <a:off x="8005636" y="1602930"/>
            <a:ext cx="18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ESPACIO CER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PAGINA WEB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SIESSOCIAL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11" name="Diagrama de flujo: conector 10">
            <a:hlinkClick r:id="rId5" action="ppaction://hlinkfile"/>
            <a:extLst>
              <a:ext uri="{FF2B5EF4-FFF2-40B4-BE49-F238E27FC236}">
                <a16:creationId xmlns:a16="http://schemas.microsoft.com/office/drawing/2014/main" id="{DACA6AD5-EF26-0CA3-5B8F-E93F3505E91B}"/>
              </a:ext>
            </a:extLst>
          </p:cNvPr>
          <p:cNvSpPr/>
          <p:nvPr/>
        </p:nvSpPr>
        <p:spPr>
          <a:xfrm>
            <a:off x="1967332" y="3726810"/>
            <a:ext cx="1801091" cy="159789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7334F4-5769-FC4F-0DAA-63B9E8342CBB}"/>
              </a:ext>
            </a:extLst>
          </p:cNvPr>
          <p:cNvSpPr txBox="1"/>
          <p:nvPr/>
        </p:nvSpPr>
        <p:spPr>
          <a:xfrm>
            <a:off x="1988110" y="4170387"/>
            <a:ext cx="18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FLUJOGRAMA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ATENCION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CER</a:t>
            </a:r>
          </a:p>
        </p:txBody>
      </p:sp>
      <p:sp>
        <p:nvSpPr>
          <p:cNvPr id="13" name="Diagrama de flujo: conector 12">
            <a:hlinkClick r:id="rId6" action="ppaction://hlinkfile"/>
            <a:extLst>
              <a:ext uri="{FF2B5EF4-FFF2-40B4-BE49-F238E27FC236}">
                <a16:creationId xmlns:a16="http://schemas.microsoft.com/office/drawing/2014/main" id="{8FD436FA-7CD8-7EDD-8A0C-63782F1823CE}"/>
              </a:ext>
            </a:extLst>
          </p:cNvPr>
          <p:cNvSpPr/>
          <p:nvPr/>
        </p:nvSpPr>
        <p:spPr>
          <a:xfrm>
            <a:off x="7996399" y="3726810"/>
            <a:ext cx="1801091" cy="159789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0428A9-3947-A4A6-4141-D0CC678E93A3}"/>
              </a:ext>
            </a:extLst>
          </p:cNvPr>
          <p:cNvSpPr txBox="1"/>
          <p:nvPr/>
        </p:nvSpPr>
        <p:spPr>
          <a:xfrm>
            <a:off x="8017177" y="4105735"/>
            <a:ext cx="18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PROPUESTA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PLIEGOS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5" name="Diagrama de flujo: conector 14">
            <a:hlinkClick r:id="rId7" action="ppaction://hlinkfile"/>
            <a:extLst>
              <a:ext uri="{FF2B5EF4-FFF2-40B4-BE49-F238E27FC236}">
                <a16:creationId xmlns:a16="http://schemas.microsoft.com/office/drawing/2014/main" id="{6FA152AE-9ED2-699A-E2D8-1E34CCDC68BA}"/>
              </a:ext>
            </a:extLst>
          </p:cNvPr>
          <p:cNvSpPr/>
          <p:nvPr/>
        </p:nvSpPr>
        <p:spPr>
          <a:xfrm>
            <a:off x="4983014" y="4650500"/>
            <a:ext cx="1801091" cy="159789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51EDC7-FD91-7B4E-A58B-1FA217D64EA2}"/>
              </a:ext>
            </a:extLst>
          </p:cNvPr>
          <p:cNvSpPr txBox="1"/>
          <p:nvPr/>
        </p:nvSpPr>
        <p:spPr>
          <a:xfrm>
            <a:off x="4867563" y="4876183"/>
            <a:ext cx="205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ALERTAS Y RECOMENDAC.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A LA JUNTA DIRECTIVA</a:t>
            </a:r>
          </a:p>
        </p:txBody>
      </p:sp>
      <p:sp>
        <p:nvSpPr>
          <p:cNvPr id="17" name="Diagrama de flujo: conector 16">
            <a:hlinkClick r:id="rId8" action="ppaction://hlinkfile"/>
            <a:extLst>
              <a:ext uri="{FF2B5EF4-FFF2-40B4-BE49-F238E27FC236}">
                <a16:creationId xmlns:a16="http://schemas.microsoft.com/office/drawing/2014/main" id="{E5C00637-4BC3-A11A-D394-7F05C2E2C1C4}"/>
              </a:ext>
            </a:extLst>
          </p:cNvPr>
          <p:cNvSpPr/>
          <p:nvPr/>
        </p:nvSpPr>
        <p:spPr>
          <a:xfrm>
            <a:off x="4585863" y="2240188"/>
            <a:ext cx="2507664" cy="230808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ABAF96-B85D-B04C-2596-62D1183C82E5}"/>
              </a:ext>
            </a:extLst>
          </p:cNvPr>
          <p:cNvSpPr txBox="1"/>
          <p:nvPr/>
        </p:nvSpPr>
        <p:spPr>
          <a:xfrm>
            <a:off x="4943773" y="2586187"/>
            <a:ext cx="179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ATENCION AFILIADOS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</a:rPr>
              <a:t>DOCUMENTOS  ACCIONES DENUNCIAS</a:t>
            </a:r>
          </a:p>
        </p:txBody>
      </p:sp>
    </p:spTree>
    <p:extLst>
      <p:ext uri="{BB962C8B-B14F-4D97-AF65-F5344CB8AC3E}">
        <p14:creationId xmlns:p14="http://schemas.microsoft.com/office/powerpoint/2010/main" val="11497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3CA4-4C8B-8985-7E73-56B4E288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7C3E-8015-3831-1DA5-080BF885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8" y="134517"/>
            <a:ext cx="4620495" cy="66978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Gestión realizada vigencia 2023</a:t>
            </a:r>
            <a:br>
              <a:rPr lang="es-MX" sz="2800" b="1" dirty="0">
                <a:solidFill>
                  <a:srgbClr val="002060"/>
                </a:solidFill>
              </a:rPr>
            </a:br>
            <a:r>
              <a:rPr lang="es-MX" sz="2800" b="1" dirty="0">
                <a:solidFill>
                  <a:srgbClr val="002060"/>
                </a:solidFill>
              </a:rPr>
              <a:t>Hitos *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D250395E-6643-8416-A388-5A6F97B2BE25}"/>
              </a:ext>
            </a:extLst>
          </p:cNvPr>
          <p:cNvSpPr/>
          <p:nvPr/>
        </p:nvSpPr>
        <p:spPr>
          <a:xfrm>
            <a:off x="1706409" y="1247874"/>
            <a:ext cx="1925764" cy="180088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67BE2C-F772-5B6C-F38B-24D323D77779}"/>
              </a:ext>
            </a:extLst>
          </p:cNvPr>
          <p:cNvSpPr txBox="1"/>
          <p:nvPr/>
        </p:nvSpPr>
        <p:spPr>
          <a:xfrm>
            <a:off x="1839169" y="1395446"/>
            <a:ext cx="1729499" cy="146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ATENCION AFILIADOS 97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ENCARGOS – ACOSO - CONCURSO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19B0CDF6-FED3-33C2-CE57-E9F3D2956AA1}"/>
              </a:ext>
            </a:extLst>
          </p:cNvPr>
          <p:cNvSpPr/>
          <p:nvPr/>
        </p:nvSpPr>
        <p:spPr>
          <a:xfrm>
            <a:off x="4876795" y="462679"/>
            <a:ext cx="1801091" cy="15978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948598-90AE-7E82-0A35-2003CF03A3AC}"/>
              </a:ext>
            </a:extLst>
          </p:cNvPr>
          <p:cNvSpPr txBox="1"/>
          <p:nvPr/>
        </p:nvSpPr>
        <p:spPr>
          <a:xfrm>
            <a:off x="4904505" y="818573"/>
            <a:ext cx="18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ACCIONES POR SUPENSION ENCARGOS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4847CBD9-6D89-5C69-0B09-BA4FA22519E4}"/>
              </a:ext>
            </a:extLst>
          </p:cNvPr>
          <p:cNvSpPr/>
          <p:nvPr/>
        </p:nvSpPr>
        <p:spPr>
          <a:xfrm>
            <a:off x="7952530" y="1226728"/>
            <a:ext cx="1888828" cy="180088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F07AFF-9372-6078-42BB-CE561C349FDC}"/>
              </a:ext>
            </a:extLst>
          </p:cNvPr>
          <p:cNvSpPr txBox="1"/>
          <p:nvPr/>
        </p:nvSpPr>
        <p:spPr>
          <a:xfrm>
            <a:off x="8005636" y="1527008"/>
            <a:ext cx="18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ACCIONES POR “AHORRO” 1.000 MILLONES ITAU – SAN MARTIN</a:t>
            </a:r>
          </a:p>
        </p:txBody>
      </p:sp>
      <p:sp>
        <p:nvSpPr>
          <p:cNvPr id="11" name="Diagrama de flujo: conector 10">
            <a:hlinkClick r:id="rId2" action="ppaction://hlinkfile"/>
            <a:extLst>
              <a:ext uri="{FF2B5EF4-FFF2-40B4-BE49-F238E27FC236}">
                <a16:creationId xmlns:a16="http://schemas.microsoft.com/office/drawing/2014/main" id="{923250C2-A792-7F24-94F1-650C910B1F23}"/>
              </a:ext>
            </a:extLst>
          </p:cNvPr>
          <p:cNvSpPr/>
          <p:nvPr/>
        </p:nvSpPr>
        <p:spPr>
          <a:xfrm>
            <a:off x="1839170" y="3523813"/>
            <a:ext cx="1929254" cy="1800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343E0B6-E6BA-2B19-AA49-FDFB4A1B3F4D}"/>
              </a:ext>
            </a:extLst>
          </p:cNvPr>
          <p:cNvSpPr txBox="1"/>
          <p:nvPr/>
        </p:nvSpPr>
        <p:spPr>
          <a:xfrm>
            <a:off x="1925770" y="3824091"/>
            <a:ext cx="18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</a:t>
            </a:r>
            <a:r>
              <a:rPr lang="es-CO" b="1" dirty="0">
                <a:solidFill>
                  <a:schemeClr val="bg1"/>
                </a:solidFill>
              </a:rPr>
              <a:t>BSERVACIONES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REDISEÑO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ENCARGOS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TELETRABAJO</a:t>
            </a:r>
          </a:p>
        </p:txBody>
      </p:sp>
      <p:sp>
        <p:nvSpPr>
          <p:cNvPr id="13" name="Diagrama de flujo: conector 12">
            <a:hlinkClick r:id="rId3" action="ppaction://hlinkfile"/>
            <a:extLst>
              <a:ext uri="{FF2B5EF4-FFF2-40B4-BE49-F238E27FC236}">
                <a16:creationId xmlns:a16="http://schemas.microsoft.com/office/drawing/2014/main" id="{3EFED06C-F649-602B-C532-4DA88A23F0AD}"/>
              </a:ext>
            </a:extLst>
          </p:cNvPr>
          <p:cNvSpPr/>
          <p:nvPr/>
        </p:nvSpPr>
        <p:spPr>
          <a:xfrm>
            <a:off x="8047217" y="3515310"/>
            <a:ext cx="1888828" cy="1767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9C247-5875-46B8-6D3A-C0794C0DC728}"/>
              </a:ext>
            </a:extLst>
          </p:cNvPr>
          <p:cNvSpPr txBox="1"/>
          <p:nvPr/>
        </p:nvSpPr>
        <p:spPr>
          <a:xfrm>
            <a:off x="8151118" y="3678723"/>
            <a:ext cx="1694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RECOMEND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Y PROPUESTA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PLIEGOS A ASAMBLEA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2024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5" name="Diagrama de flujo: conector 14">
            <a:hlinkClick r:id="rId4" action="ppaction://hlinkfile"/>
            <a:extLst>
              <a:ext uri="{FF2B5EF4-FFF2-40B4-BE49-F238E27FC236}">
                <a16:creationId xmlns:a16="http://schemas.microsoft.com/office/drawing/2014/main" id="{0A170B60-3E30-4DAC-0238-EBA633617699}"/>
              </a:ext>
            </a:extLst>
          </p:cNvPr>
          <p:cNvSpPr/>
          <p:nvPr/>
        </p:nvSpPr>
        <p:spPr>
          <a:xfrm>
            <a:off x="4983014" y="4650500"/>
            <a:ext cx="1801091" cy="15978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8844FA-7623-FC70-D946-52EEA8F6278C}"/>
              </a:ext>
            </a:extLst>
          </p:cNvPr>
          <p:cNvSpPr txBox="1"/>
          <p:nvPr/>
        </p:nvSpPr>
        <p:spPr>
          <a:xfrm>
            <a:off x="4867563" y="4876183"/>
            <a:ext cx="205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E</a:t>
            </a:r>
            <a:r>
              <a:rPr lang="es-CO" b="1" dirty="0">
                <a:solidFill>
                  <a:schemeClr val="bg1"/>
                </a:solidFill>
              </a:rPr>
              <a:t>LECCION Y GESTION EN LA COMISION DE PERSONAL</a:t>
            </a:r>
          </a:p>
        </p:txBody>
      </p:sp>
      <p:sp>
        <p:nvSpPr>
          <p:cNvPr id="17" name="Diagrama de flujo: conector 16">
            <a:hlinkClick r:id="rId5" action="ppaction://hlinkfile"/>
            <a:extLst>
              <a:ext uri="{FF2B5EF4-FFF2-40B4-BE49-F238E27FC236}">
                <a16:creationId xmlns:a16="http://schemas.microsoft.com/office/drawing/2014/main" id="{3F003389-0DED-9BA2-5A96-16A13A5E253A}"/>
              </a:ext>
            </a:extLst>
          </p:cNvPr>
          <p:cNvSpPr/>
          <p:nvPr/>
        </p:nvSpPr>
        <p:spPr>
          <a:xfrm>
            <a:off x="4585863" y="2240188"/>
            <a:ext cx="2507664" cy="2308081"/>
          </a:xfrm>
          <a:prstGeom prst="flowChartConnector">
            <a:avLst/>
          </a:prstGeom>
          <a:solidFill>
            <a:srgbClr val="32E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1039C7-D27D-150F-06E2-3218DE8A8F9C}"/>
              </a:ext>
            </a:extLst>
          </p:cNvPr>
          <p:cNvSpPr txBox="1"/>
          <p:nvPr/>
        </p:nvSpPr>
        <p:spPr>
          <a:xfrm>
            <a:off x="4942619" y="2367192"/>
            <a:ext cx="1794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SONDEO DE PERCEPCION CAMBIO O MEJORA EN LA ADMON DEL CAMBIO EN HITOS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0A26F0-B94E-4C8C-1BA5-9E07EFEB768C}"/>
              </a:ext>
            </a:extLst>
          </p:cNvPr>
          <p:cNvSpPr txBox="1"/>
          <p:nvPr/>
        </p:nvSpPr>
        <p:spPr>
          <a:xfrm>
            <a:off x="6918036" y="5664156"/>
            <a:ext cx="530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*La propuesta de pliegos 2024 fue remitido a todos los afiliados por    correo electrónico y </a:t>
            </a:r>
            <a:r>
              <a:rPr lang="es-MX" sz="1400" dirty="0" err="1"/>
              <a:t>Whatsapp</a:t>
            </a:r>
            <a:r>
              <a:rPr lang="es-MX" sz="1400" dirty="0"/>
              <a:t> el 11 de enero y 02 de febrero de 2024.</a:t>
            </a:r>
          </a:p>
          <a:p>
            <a:pPr algn="just"/>
            <a:r>
              <a:rPr lang="es-MX" sz="1400" dirty="0"/>
              <a:t>*El informe de gestión detallado se envió el 02 de febrero de 2024.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62727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20A6F-FCCD-24C7-EE85-0CCC401BC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9B021-EDBE-0417-00C3-3682EA4B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8" y="134517"/>
            <a:ext cx="4620495" cy="66978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Gestión en Comision de Personal Nacional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2C9C85BA-D88C-DEB5-BE49-AC9F8835B1E4}"/>
              </a:ext>
            </a:extLst>
          </p:cNvPr>
          <p:cNvSpPr/>
          <p:nvPr/>
        </p:nvSpPr>
        <p:spPr>
          <a:xfrm>
            <a:off x="1702919" y="1104576"/>
            <a:ext cx="1929254" cy="194418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138E0F-404E-FF43-CE73-66849C1E016B}"/>
              </a:ext>
            </a:extLst>
          </p:cNvPr>
          <p:cNvSpPr txBox="1"/>
          <p:nvPr/>
        </p:nvSpPr>
        <p:spPr>
          <a:xfrm>
            <a:off x="1829933" y="1192251"/>
            <a:ext cx="1729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1.-alertas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Reglamento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Percepción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Clima laboral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Encargos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Teletrabajo</a:t>
            </a:r>
          </a:p>
        </p:txBody>
      </p:sp>
      <p:sp>
        <p:nvSpPr>
          <p:cNvPr id="6" name="Diagrama de flujo: conector 5">
            <a:hlinkClick r:id="rId2" action="ppaction://hlinkfile"/>
            <a:extLst>
              <a:ext uri="{FF2B5EF4-FFF2-40B4-BE49-F238E27FC236}">
                <a16:creationId xmlns:a16="http://schemas.microsoft.com/office/drawing/2014/main" id="{725A1394-EF32-A75E-1A00-EB4285058170}"/>
              </a:ext>
            </a:extLst>
          </p:cNvPr>
          <p:cNvSpPr/>
          <p:nvPr/>
        </p:nvSpPr>
        <p:spPr>
          <a:xfrm>
            <a:off x="4876795" y="462679"/>
            <a:ext cx="1801091" cy="15978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D42A0E-C802-15D1-6B5C-E1076F253D89}"/>
              </a:ext>
            </a:extLst>
          </p:cNvPr>
          <p:cNvSpPr txBox="1"/>
          <p:nvPr/>
        </p:nvSpPr>
        <p:spPr>
          <a:xfrm>
            <a:off x="4897581" y="675001"/>
            <a:ext cx="18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2.- Adopción Reglamento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Res  2564 del 14 dic /23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FC32E0CB-A851-63BC-83FF-C785E7B1999E}"/>
              </a:ext>
            </a:extLst>
          </p:cNvPr>
          <p:cNvSpPr/>
          <p:nvPr/>
        </p:nvSpPr>
        <p:spPr>
          <a:xfrm>
            <a:off x="7952530" y="1226728"/>
            <a:ext cx="1888828" cy="180088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4DE20E-41C8-ADE6-3107-EE4AC0897034}"/>
              </a:ext>
            </a:extLst>
          </p:cNvPr>
          <p:cNvSpPr txBox="1"/>
          <p:nvPr/>
        </p:nvSpPr>
        <p:spPr>
          <a:xfrm>
            <a:off x="8031032" y="1397243"/>
            <a:ext cx="1801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3.- Aportes y observaciones  Bienestar – PIC – 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Sistema de estímulos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Diagrama de flujo: conector 10">
            <a:hlinkClick r:id="rId3" action="ppaction://hlinkfile"/>
            <a:extLst>
              <a:ext uri="{FF2B5EF4-FFF2-40B4-BE49-F238E27FC236}">
                <a16:creationId xmlns:a16="http://schemas.microsoft.com/office/drawing/2014/main" id="{B457A01C-86D1-F654-1CAE-4B50ECCB0E18}"/>
              </a:ext>
            </a:extLst>
          </p:cNvPr>
          <p:cNvSpPr/>
          <p:nvPr/>
        </p:nvSpPr>
        <p:spPr>
          <a:xfrm>
            <a:off x="1839170" y="3523813"/>
            <a:ext cx="1929254" cy="1800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F5D852-C867-B175-A8E5-3E22BB2B92BF}"/>
              </a:ext>
            </a:extLst>
          </p:cNvPr>
          <p:cNvSpPr txBox="1"/>
          <p:nvPr/>
        </p:nvSpPr>
        <p:spPr>
          <a:xfrm>
            <a:off x="1918812" y="3768909"/>
            <a:ext cx="1801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5. Intervención como cuerpo colegiado frente al día de la familia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A5EA5585-0A35-D969-030E-762E2AC090CF}"/>
              </a:ext>
            </a:extLst>
          </p:cNvPr>
          <p:cNvSpPr/>
          <p:nvPr/>
        </p:nvSpPr>
        <p:spPr>
          <a:xfrm>
            <a:off x="8047217" y="3515309"/>
            <a:ext cx="2050472" cy="1917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A26D87-B482-AAE2-55F8-8D3E5FFCA3FB}"/>
              </a:ext>
            </a:extLst>
          </p:cNvPr>
          <p:cNvSpPr txBox="1"/>
          <p:nvPr/>
        </p:nvSpPr>
        <p:spPr>
          <a:xfrm>
            <a:off x="8181148" y="3768909"/>
            <a:ext cx="184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4.- Participación socialización resultados clima laboral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Observaciones</a:t>
            </a:r>
          </a:p>
        </p:txBody>
      </p:sp>
      <p:sp>
        <p:nvSpPr>
          <p:cNvPr id="15" name="Diagrama de flujo: conector 14">
            <a:hlinkClick r:id="rId4" action="ppaction://hlinkfile"/>
            <a:extLst>
              <a:ext uri="{FF2B5EF4-FFF2-40B4-BE49-F238E27FC236}">
                <a16:creationId xmlns:a16="http://schemas.microsoft.com/office/drawing/2014/main" id="{5FC41745-54BD-7713-0E6C-B737BA2DED38}"/>
              </a:ext>
            </a:extLst>
          </p:cNvPr>
          <p:cNvSpPr/>
          <p:nvPr/>
        </p:nvSpPr>
        <p:spPr>
          <a:xfrm>
            <a:off x="4983014" y="4617174"/>
            <a:ext cx="1929254" cy="1631216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41B8581-2199-CCF7-3E3F-E2E927E14079}"/>
              </a:ext>
            </a:extLst>
          </p:cNvPr>
          <p:cNvSpPr txBox="1"/>
          <p:nvPr/>
        </p:nvSpPr>
        <p:spPr>
          <a:xfrm>
            <a:off x="4969178" y="4741679"/>
            <a:ext cx="2050472" cy="150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6.- Encuentros</a:t>
            </a:r>
            <a:r>
              <a:rPr lang="es-CO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para fortalecer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la gestión  comisiones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regional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32467624-AB4A-8ED8-9D5D-89D739AD9E96}"/>
              </a:ext>
            </a:extLst>
          </p:cNvPr>
          <p:cNvSpPr/>
          <p:nvPr/>
        </p:nvSpPr>
        <p:spPr>
          <a:xfrm>
            <a:off x="4585863" y="2240188"/>
            <a:ext cx="2507664" cy="2308081"/>
          </a:xfrm>
          <a:prstGeom prst="flowChartConnector">
            <a:avLst/>
          </a:prstGeom>
          <a:solidFill>
            <a:srgbClr val="32E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F6C1FAA-0B34-0BC0-CEB3-96C112EDF8FE}"/>
              </a:ext>
            </a:extLst>
          </p:cNvPr>
          <p:cNvSpPr txBox="1"/>
          <p:nvPr/>
        </p:nvSpPr>
        <p:spPr>
          <a:xfrm>
            <a:off x="4969178" y="2552478"/>
            <a:ext cx="179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INSTALACION 04 DE OCTUBRE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ELECCION PRESIDENTE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755637F-13AE-7BC8-A008-B2A6C786F1D9}"/>
              </a:ext>
            </a:extLst>
          </p:cNvPr>
          <p:cNvSpPr/>
          <p:nvPr/>
        </p:nvSpPr>
        <p:spPr>
          <a:xfrm>
            <a:off x="7952530" y="5726545"/>
            <a:ext cx="3925434" cy="692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62530D-5AB6-722B-56E4-39FA09CB8658}"/>
              </a:ext>
            </a:extLst>
          </p:cNvPr>
          <p:cNvSpPr txBox="1"/>
          <p:nvPr/>
        </p:nvSpPr>
        <p:spPr>
          <a:xfrm>
            <a:off x="7800119" y="5846731"/>
            <a:ext cx="423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7.-</a:t>
            </a:r>
            <a:r>
              <a:rPr lang="es-CO" b="1" dirty="0">
                <a:solidFill>
                  <a:schemeClr val="bg1"/>
                </a:solidFill>
              </a:rPr>
              <a:t>Acciones – Auxilio Educativo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1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F7B0C-A937-7A4A-5402-B53739562A35}"/>
              </a:ext>
            </a:extLst>
          </p:cNvPr>
          <p:cNvSpPr txBox="1"/>
          <p:nvPr/>
        </p:nvSpPr>
        <p:spPr>
          <a:xfrm>
            <a:off x="5138016" y="4261179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masis MT Pro Black" panose="02040A04050005020304" pitchFamily="18" charset="0"/>
              </a:rPr>
              <a:t>Bertolt Brecht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5A954A-786E-78E5-C458-8ECA05AE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8" y="134517"/>
            <a:ext cx="4620495" cy="66978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Estrategia comunicativa</a:t>
            </a:r>
            <a:br>
              <a:rPr lang="es-MX" sz="2800" b="1" dirty="0">
                <a:solidFill>
                  <a:srgbClr val="002060"/>
                </a:solidFill>
              </a:rPr>
            </a:br>
            <a:r>
              <a:rPr lang="es-MX" sz="2800" b="1" dirty="0">
                <a:solidFill>
                  <a:srgbClr val="002060"/>
                </a:solidFill>
              </a:rPr>
              <a:t>Boletín “Apersónate”</a:t>
            </a:r>
            <a:endParaRPr lang="es-CO" sz="2800" b="1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hlinkClick r:id="rId2" action="ppaction://hlinkfile"/>
            <a:extLst>
              <a:ext uri="{FF2B5EF4-FFF2-40B4-BE49-F238E27FC236}">
                <a16:creationId xmlns:a16="http://schemas.microsoft.com/office/drawing/2014/main" id="{025044F2-89C6-0B5B-C091-D42C59D89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1" t="13194" r="35704" b="6528"/>
          <a:stretch/>
        </p:blipFill>
        <p:spPr>
          <a:xfrm>
            <a:off x="957922" y="1112981"/>
            <a:ext cx="3198785" cy="4476750"/>
          </a:xfrm>
          <a:prstGeom prst="rect">
            <a:avLst/>
          </a:prstGeom>
        </p:spPr>
      </p:pic>
      <p:pic>
        <p:nvPicPr>
          <p:cNvPr id="9" name="Imagen 8">
            <a:hlinkClick r:id="rId4" action="ppaction://hlinkfile"/>
            <a:extLst>
              <a:ext uri="{FF2B5EF4-FFF2-40B4-BE49-F238E27FC236}">
                <a16:creationId xmlns:a16="http://schemas.microsoft.com/office/drawing/2014/main" id="{5CF0AF04-9658-FC6B-C2D0-A0D91D2164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31" t="13611" r="35860" b="5278"/>
          <a:stretch/>
        </p:blipFill>
        <p:spPr>
          <a:xfrm>
            <a:off x="5397659" y="1551633"/>
            <a:ext cx="3198785" cy="4545233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1AEFE54-258E-63EC-D91E-E6F37D555EA4}"/>
              </a:ext>
            </a:extLst>
          </p:cNvPr>
          <p:cNvSpPr/>
          <p:nvPr/>
        </p:nvSpPr>
        <p:spPr>
          <a:xfrm>
            <a:off x="9254836" y="4258362"/>
            <a:ext cx="2706255" cy="14681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0583E3-0867-6B01-9466-9030C9E1658A}"/>
              </a:ext>
            </a:extLst>
          </p:cNvPr>
          <p:cNvSpPr txBox="1"/>
          <p:nvPr/>
        </p:nvSpPr>
        <p:spPr>
          <a:xfrm>
            <a:off x="9361054" y="4258362"/>
            <a:ext cx="2493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En la gestión adelantada no se utilizó el recurso asignado en presupuesto.</a:t>
            </a:r>
          </a:p>
          <a:p>
            <a:pPr algn="ctr"/>
            <a:r>
              <a:rPr lang="es-MX" dirty="0"/>
              <a:t>Austeridad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48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2BA9-7148-4787-1F5C-B16333D0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5C8F6D-9196-364E-C6AC-541E98BCAB14}"/>
              </a:ext>
            </a:extLst>
          </p:cNvPr>
          <p:cNvSpPr txBox="1"/>
          <p:nvPr/>
        </p:nvSpPr>
        <p:spPr>
          <a:xfrm>
            <a:off x="2091460" y="999548"/>
            <a:ext cx="748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002060"/>
                </a:solidFill>
              </a:rPr>
              <a:t>Logros, retos y agradecimientos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66DD26-F470-384E-9DF2-ABA5447EC0DD}"/>
              </a:ext>
            </a:extLst>
          </p:cNvPr>
          <p:cNvSpPr txBox="1"/>
          <p:nvPr/>
        </p:nvSpPr>
        <p:spPr>
          <a:xfrm>
            <a:off x="5138016" y="4261179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masis MT Pro Black" panose="02040A04050005020304" pitchFamily="18" charset="0"/>
              </a:rPr>
              <a:t>Bertolt Brecht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EC46A6-408D-BF8E-6FCD-DB0F43862D5B}"/>
              </a:ext>
            </a:extLst>
          </p:cNvPr>
          <p:cNvSpPr txBox="1"/>
          <p:nvPr/>
        </p:nvSpPr>
        <p:spPr>
          <a:xfrm>
            <a:off x="1182255" y="1911927"/>
            <a:ext cx="10437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1.- Primer precedente de gestión de esta instancia sindical en 6 años de creación de SIESSOCIAL</a:t>
            </a:r>
          </a:p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2.- La CER se constituye en un frente de trabajo adicional en pro de los derechos de los servidores</a:t>
            </a:r>
          </a:p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3.- La CER se posiciona dentro de la entidad en un actor importante que puede intervenir por situaciones que afectan a los trabajadores</a:t>
            </a:r>
          </a:p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4.-Es necesario desarrollar dentro de los estatutos esta instancia para su enfoque y funcionamiento</a:t>
            </a:r>
          </a:p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5.- Se hace necesario reglamentar y promover las candidaturas desde la organización sindical, bajo el esquema de propuestas y planes de trabajo como soporte de decisión de la Asamblea. </a:t>
            </a:r>
          </a:p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6.- De cara al periodo 2024-2026, será necesario articular con las organizaciones sindicales existentes la formalización de la única CER en la entidad, con base en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 la Sentencia C-201 del 2002 de la sala laboral de la Corte Suprema de Justicia.</a:t>
            </a:r>
          </a:p>
          <a:p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Agradecimientos por el voto de confianza, con la certeza de no haber defraudado dicho encargo.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EF947-85B7-BF25-7324-3B202FBFE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6FFD75-53BF-6C88-4CD3-72DA04B847C8}"/>
              </a:ext>
            </a:extLst>
          </p:cNvPr>
          <p:cNvSpPr txBox="1"/>
          <p:nvPr/>
        </p:nvSpPr>
        <p:spPr>
          <a:xfrm>
            <a:off x="4705351" y="5248275"/>
            <a:ext cx="7486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>
                <a:solidFill>
                  <a:srgbClr val="002060"/>
                </a:solidFill>
              </a:rPr>
              <a:t>¡La lucha continúa… 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C9121B-3CB1-92D4-BD2A-8A6E38A5E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8"/>
          <a:stretch/>
        </p:blipFill>
        <p:spPr>
          <a:xfrm>
            <a:off x="2524124" y="1213338"/>
            <a:ext cx="6696075" cy="39682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1F7A58-892F-11DF-FDBC-71D9D6896B96}"/>
              </a:ext>
            </a:extLst>
          </p:cNvPr>
          <p:cNvSpPr txBox="1"/>
          <p:nvPr/>
        </p:nvSpPr>
        <p:spPr>
          <a:xfrm>
            <a:off x="5138016" y="4261179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masis MT Pro Black" panose="02040A04050005020304" pitchFamily="18" charset="0"/>
              </a:rPr>
              <a:t>Bertolt Brecht</a:t>
            </a:r>
          </a:p>
        </p:txBody>
      </p:sp>
    </p:spTree>
    <p:extLst>
      <p:ext uri="{BB962C8B-B14F-4D97-AF65-F5344CB8AC3E}">
        <p14:creationId xmlns:p14="http://schemas.microsoft.com/office/powerpoint/2010/main" val="3772618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865</Words>
  <Application>Microsoft Office PowerPoint</Application>
  <PresentationFormat>Panorámica</PresentationFormat>
  <Paragraphs>100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Amasis MT Pro Black</vt:lpstr>
      <vt:lpstr>Arial</vt:lpstr>
      <vt:lpstr>Calibri</vt:lpstr>
      <vt:lpstr>Calibri Light</vt:lpstr>
      <vt:lpstr>Tema de Office</vt:lpstr>
      <vt:lpstr>‘’¡FELIZ CUMPLEAÑOS No. 06, SIESSOCIAL!</vt:lpstr>
      <vt:lpstr>Informe de Gestión Comisión Estatutaria de Reclamaciones CER vigencia 2022-2024</vt:lpstr>
      <vt:lpstr>Propuesta de trabajo presentada y aprobada por la Asamblea Ordinaria – periodo 2022-2024</vt:lpstr>
      <vt:lpstr>Gestión realizada vigencia 2022 Hitos </vt:lpstr>
      <vt:lpstr>Gestión realizada vigencia 2023 Hitos *</vt:lpstr>
      <vt:lpstr>Gestión en Comision de Personal Nacional</vt:lpstr>
      <vt:lpstr>Estrategia comunicativa Boletín “Apersónate”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PÁGINA WEB SIESSOCIAL.ORG</dc:title>
  <dc:creator>SANDRA PATRICIA PENA MENDEZ</dc:creator>
  <cp:keywords>KATU</cp:keywords>
  <cp:lastModifiedBy>Carlos Humberto Celis Ramirez</cp:lastModifiedBy>
  <cp:revision>82</cp:revision>
  <dcterms:created xsi:type="dcterms:W3CDTF">2021-12-29T05:20:19Z</dcterms:created>
  <dcterms:modified xsi:type="dcterms:W3CDTF">2024-02-15T12:10:42Z</dcterms:modified>
</cp:coreProperties>
</file>